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0" i="0" lang="en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GOES-16 </a:t>
            </a:r>
            <a:r>
              <a:rPr lang="en" sz="4800"/>
              <a:t>Aerosol Detection, Land Surface Temperature in</a:t>
            </a:r>
            <a:r>
              <a:rPr b="0" i="0" lang="en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AWIPS-2</a:t>
            </a:r>
            <a:endParaRPr b="0" i="0" sz="4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NWS/OBS Update to Provisional PS-PVR </a:t>
            </a:r>
            <a:endParaRPr b="0" i="0" sz="2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"/>
              <a:t>March 19</a:t>
            </a:r>
            <a:r>
              <a:rPr b="0" i="0" lang="en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2018</a:t>
            </a:r>
            <a:endParaRPr b="0" i="0" sz="2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ctrTitle"/>
          </p:nvPr>
        </p:nvSpPr>
        <p:spPr>
          <a:xfrm>
            <a:off x="186600" y="268250"/>
            <a:ext cx="8645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0" i="0" lang="en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GOES-16 </a:t>
            </a:r>
            <a:r>
              <a:rPr lang="en" sz="2400" u="sng"/>
              <a:t>LST and Aerosol Detection (ADP)</a:t>
            </a:r>
            <a:r>
              <a:rPr b="0" i="0" lang="en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AWIPS-2</a:t>
            </a:r>
            <a:endParaRPr b="0" i="0" sz="24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 txBox="1"/>
          <p:nvPr/>
        </p:nvSpPr>
        <p:spPr>
          <a:xfrm>
            <a:off x="208225" y="986625"/>
            <a:ext cx="8875800" cy="38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NWS transmission via SBN commenced on May 31, 2017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</a:rPr>
              <a:t>PDA subscriptions to Full Disk, CONUS, Mesoscale sectors for LST, ADP  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Fielded AWIPS-2 </a:t>
            </a:r>
            <a:r>
              <a:rPr lang="en" sz="1800">
                <a:solidFill>
                  <a:schemeClr val="dk1"/>
                </a:solidFill>
              </a:rPr>
              <a:t>systems currently </a:t>
            </a: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ingest and display</a:t>
            </a:r>
            <a:r>
              <a:rPr lang="en" sz="1800">
                <a:solidFill>
                  <a:schemeClr val="dk1"/>
                </a:solidFill>
              </a:rPr>
              <a:t> LST and ADP products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Applies </a:t>
            </a:r>
            <a:r>
              <a:rPr lang="en" sz="1800">
                <a:solidFill>
                  <a:schemeClr val="dk1"/>
                </a:solidFill>
              </a:rPr>
              <a:t>quality flag (DQF) 0 to retain good </a:t>
            </a: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quality LST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</a:rPr>
              <a:t>For ADP, NESDIS/STAR added sun glint and angle mask into DQF bits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>
                <a:solidFill>
                  <a:schemeClr val="dk1"/>
                </a:solidFill>
              </a:rPr>
              <a:t>AWIPS uses DQFs 0, 16, 48  for Low, Med, High Confidence Dust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>
                <a:solidFill>
                  <a:schemeClr val="dk1"/>
                </a:solidFill>
              </a:rPr>
              <a:t>AWIPS uses DQFs 0, 4, 12 to retain Low, Med, High Confidence Smoke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/>
              <a:t>Sample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AWIPS2/CAVE </a:t>
            </a:r>
            <a:r>
              <a:rPr lang="en" sz="1800"/>
              <a:t>screenshots are in the following slides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311700" y="0"/>
            <a:ext cx="85206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0" i="0" lang="en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GOES-16 </a:t>
            </a:r>
            <a:r>
              <a:rPr lang="en" sz="2400" u="sng"/>
              <a:t>LST with CH-02 Imagery and DMWs (1)</a:t>
            </a:r>
            <a:endParaRPr b="0" i="0" sz="24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850" y="414125"/>
            <a:ext cx="7854713" cy="470519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695675" y="4017950"/>
            <a:ext cx="2185500" cy="7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Mesoscale LST</a:t>
            </a:r>
            <a:endParaRPr>
              <a:solidFill>
                <a:srgbClr val="FFFF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(shaded, DegF)</a:t>
            </a:r>
            <a:endParaRPr>
              <a:solidFill>
                <a:srgbClr val="FFFF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Sun 18:58Z </a:t>
            </a:r>
            <a:endParaRPr>
              <a:solidFill>
                <a:srgbClr val="FFFF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18 Mar 2018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8625" y="438300"/>
            <a:ext cx="3655375" cy="2562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 b="96218" l="0" r="49230" t="0"/>
          <a:stretch/>
        </p:blipFill>
        <p:spPr>
          <a:xfrm>
            <a:off x="693850" y="414125"/>
            <a:ext cx="5236875" cy="23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ctrTitle"/>
          </p:nvPr>
        </p:nvSpPr>
        <p:spPr>
          <a:xfrm>
            <a:off x="311700" y="0"/>
            <a:ext cx="85206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0" i="0" lang="en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GOES-16 </a:t>
            </a:r>
            <a:r>
              <a:rPr lang="en" sz="2400" u="sng"/>
              <a:t>LST with CH-02 Imagery and DMWs (2)</a:t>
            </a:r>
            <a:endParaRPr b="0" i="0" sz="24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850" y="414125"/>
            <a:ext cx="7854713" cy="47051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695675" y="4017950"/>
            <a:ext cx="2185500" cy="7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Mesoscale LST</a:t>
            </a:r>
            <a:endParaRPr>
              <a:solidFill>
                <a:srgbClr val="FFFF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(shaded, DegF)</a:t>
            </a:r>
            <a:endParaRPr>
              <a:solidFill>
                <a:srgbClr val="FFFF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Sun 18:58Z </a:t>
            </a:r>
            <a:endParaRPr>
              <a:solidFill>
                <a:srgbClr val="FFFF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18 Mar 2018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9375" y="647775"/>
            <a:ext cx="3734625" cy="373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ctrTitle"/>
          </p:nvPr>
        </p:nvSpPr>
        <p:spPr>
          <a:xfrm>
            <a:off x="311700" y="0"/>
            <a:ext cx="85206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0" i="0" lang="en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GOES-16 </a:t>
            </a:r>
            <a:r>
              <a:rPr lang="en" sz="2400" u="sng"/>
              <a:t>LST with CH-02 Imagery </a:t>
            </a:r>
            <a:r>
              <a:rPr lang="en" sz="2400" u="sng"/>
              <a:t>and DMWs (3)</a:t>
            </a:r>
            <a:endParaRPr b="0" i="0" sz="24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419175"/>
            <a:ext cx="7844672" cy="472432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619475" y="4017950"/>
            <a:ext cx="2185500" cy="7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Mesoscale LST</a:t>
            </a:r>
            <a:endParaRPr>
              <a:solidFill>
                <a:srgbClr val="FFFF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(shaded, DegF)</a:t>
            </a:r>
            <a:endParaRPr>
              <a:solidFill>
                <a:srgbClr val="FFFF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Sun 21:58Z </a:t>
            </a:r>
            <a:endParaRPr>
              <a:solidFill>
                <a:srgbClr val="FFFF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18 Mar 2018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4">
            <a:alphaModFix/>
          </a:blip>
          <a:srcRect b="96218" l="0" r="49230" t="0"/>
          <a:stretch/>
        </p:blipFill>
        <p:spPr>
          <a:xfrm>
            <a:off x="617650" y="414125"/>
            <a:ext cx="5236875" cy="23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ctrTitle"/>
          </p:nvPr>
        </p:nvSpPr>
        <p:spPr>
          <a:xfrm>
            <a:off x="311700" y="0"/>
            <a:ext cx="85206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0" i="0" lang="en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GOES-16 </a:t>
            </a:r>
            <a:r>
              <a:rPr lang="en" sz="2400" u="sng"/>
              <a:t>ADP (Smoke) </a:t>
            </a:r>
            <a:endParaRPr b="0" i="0" sz="24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775" y="428041"/>
            <a:ext cx="7833802" cy="468043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841825" y="4253425"/>
            <a:ext cx="38481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GOES-16 </a:t>
            </a:r>
            <a:r>
              <a:rPr lang="en">
                <a:solidFill>
                  <a:srgbClr val="FFFF00"/>
                </a:solidFill>
              </a:rPr>
              <a:t>Smoke and Dust Product</a:t>
            </a:r>
            <a:endParaRPr>
              <a:solidFill>
                <a:srgbClr val="FFFF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Mon 13:15Z 19 Mar 2018</a:t>
            </a:r>
            <a:endParaRPr>
              <a:solidFill>
                <a:srgbClr val="FFFF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FFFF00"/>
                </a:solidFill>
              </a:rPr>
              <a:t>(Buenos Aires and East Coast of South America)</a:t>
            </a:r>
            <a:endParaRPr i="1" sz="1100">
              <a:solidFill>
                <a:srgbClr val="FFFF00"/>
              </a:solidFill>
            </a:endParaRP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b="0" l="61152" r="0" t="87060"/>
          <a:stretch/>
        </p:blipFill>
        <p:spPr>
          <a:xfrm>
            <a:off x="5279750" y="4364952"/>
            <a:ext cx="3664056" cy="72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ctrTitle"/>
          </p:nvPr>
        </p:nvSpPr>
        <p:spPr>
          <a:xfrm>
            <a:off x="311700" y="0"/>
            <a:ext cx="85206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0" i="0" lang="en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GOES-16 </a:t>
            </a:r>
            <a:r>
              <a:rPr lang="en" sz="2400" u="sng"/>
              <a:t>ADP (Dust) </a:t>
            </a:r>
            <a:endParaRPr b="0" i="0" sz="24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8150" y="462475"/>
            <a:ext cx="6965851" cy="4681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1624950" y="4588375"/>
            <a:ext cx="32043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GOES-16 Dust Product</a:t>
            </a:r>
            <a:endParaRPr>
              <a:solidFill>
                <a:srgbClr val="FFFF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Mon 13:30Z 19 Mar 2018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b="0" l="57900" r="0" t="93955"/>
          <a:stretch/>
        </p:blipFill>
        <p:spPr>
          <a:xfrm>
            <a:off x="5040325" y="4755370"/>
            <a:ext cx="3937373" cy="37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186600" y="1014750"/>
            <a:ext cx="8875800" cy="38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